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0145-7AB4-4001-8237-3FEB3A1A4350}" type="datetimeFigureOut">
              <a:rPr lang="en-IN" smtClean="0"/>
              <a:t>05-06-2020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FD0B-8472-49E2-882A-DCD8F59423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3289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0145-7AB4-4001-8237-3FEB3A1A4350}" type="datetimeFigureOut">
              <a:rPr lang="en-IN" smtClean="0"/>
              <a:t>05-06-2020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FD0B-8472-49E2-882A-DCD8F59423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9253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0145-7AB4-4001-8237-3FEB3A1A4350}" type="datetimeFigureOut">
              <a:rPr lang="en-IN" smtClean="0"/>
              <a:t>05-06-2020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FD0B-8472-49E2-882A-DCD8F59423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2596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0145-7AB4-4001-8237-3FEB3A1A4350}" type="datetimeFigureOut">
              <a:rPr lang="en-IN" smtClean="0"/>
              <a:t>05-06-2020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FD0B-8472-49E2-882A-DCD8F59423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8020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0145-7AB4-4001-8237-3FEB3A1A4350}" type="datetimeFigureOut">
              <a:rPr lang="en-IN" smtClean="0"/>
              <a:t>05-06-2020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FD0B-8472-49E2-882A-DCD8F59423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1678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0145-7AB4-4001-8237-3FEB3A1A4350}" type="datetimeFigureOut">
              <a:rPr lang="en-IN" smtClean="0"/>
              <a:t>05-06-2020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FD0B-8472-49E2-882A-DCD8F59423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9225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0145-7AB4-4001-8237-3FEB3A1A4350}" type="datetimeFigureOut">
              <a:rPr lang="en-IN" smtClean="0"/>
              <a:t>05-06-2020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FD0B-8472-49E2-882A-DCD8F59423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7662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0145-7AB4-4001-8237-3FEB3A1A4350}" type="datetimeFigureOut">
              <a:rPr lang="en-IN" smtClean="0"/>
              <a:t>05-06-2020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FD0B-8472-49E2-882A-DCD8F59423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7910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0145-7AB4-4001-8237-3FEB3A1A4350}" type="datetimeFigureOut">
              <a:rPr lang="en-IN" smtClean="0"/>
              <a:t>05-06-2020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FD0B-8472-49E2-882A-DCD8F59423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4484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0145-7AB4-4001-8237-3FEB3A1A4350}" type="datetimeFigureOut">
              <a:rPr lang="en-IN" smtClean="0"/>
              <a:t>05-06-2020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FD0B-8472-49E2-882A-DCD8F59423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2894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0145-7AB4-4001-8237-3FEB3A1A4350}" type="datetimeFigureOut">
              <a:rPr lang="en-IN" smtClean="0"/>
              <a:t>05-06-2020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FD0B-8472-49E2-882A-DCD8F59423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5464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B0145-7AB4-4001-8237-3FEB3A1A4350}" type="datetimeFigureOut">
              <a:rPr lang="en-IN" smtClean="0"/>
              <a:t>05-06-2020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8FD0B-8472-49E2-882A-DCD8F59423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4877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00B0F0"/>
                </a:solidFill>
                <a:latin typeface="Rockwell" panose="02060603020205020403" pitchFamily="18" charset="0"/>
              </a:rPr>
              <a:t>Disorders of Parathyroid</a:t>
            </a:r>
            <a:endParaRPr lang="en-IN" dirty="0">
              <a:solidFill>
                <a:srgbClr val="00B0F0"/>
              </a:solidFill>
              <a:latin typeface="Rockwell" panose="020606030202050204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18997" y="3795221"/>
            <a:ext cx="3224011" cy="751021"/>
          </a:xfrm>
        </p:spPr>
        <p:txBody>
          <a:bodyPr>
            <a:normAutofit/>
          </a:bodyPr>
          <a:lstStyle/>
          <a:p>
            <a:r>
              <a:rPr lang="en-IN" sz="3000" dirty="0" err="1" smtClean="0">
                <a:latin typeface="Rockwell" panose="02060603020205020403" pitchFamily="18" charset="0"/>
              </a:rPr>
              <a:t>Dr.Harisankar</a:t>
            </a:r>
            <a:r>
              <a:rPr lang="en-IN" sz="3000" dirty="0" smtClean="0">
                <a:latin typeface="Rockwell" panose="02060603020205020403" pitchFamily="18" charset="0"/>
              </a:rPr>
              <a:t> V</a:t>
            </a:r>
            <a:endParaRPr lang="en-IN" sz="30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411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1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Renal manifestations: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Nephrolithiasis, </a:t>
            </a:r>
            <a:r>
              <a:rPr lang="en-IN" sz="3000" b="0" i="0" u="none" strike="noStrike" baseline="0" dirty="0" err="1" smtClean="0">
                <a:solidFill>
                  <a:srgbClr val="00B0F0"/>
                </a:solidFill>
                <a:latin typeface="Rockwell" panose="02060603020205020403" pitchFamily="18" charset="0"/>
              </a:rPr>
              <a:t>nephrocalcinosis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,</a:t>
            </a:r>
            <a:r>
              <a:rPr lang="en-IN" sz="3000" b="0" i="0" u="none" strike="noStrike" dirty="0" smtClean="0">
                <a:solidFill>
                  <a:srgbClr val="00B0F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and disorders of </a:t>
            </a:r>
            <a:r>
              <a:rPr lang="en-IN" sz="3000" b="0" i="0" u="none" strike="noStrike" baseline="0" dirty="0" err="1" smtClean="0">
                <a:solidFill>
                  <a:srgbClr val="00B0F0"/>
                </a:solidFill>
                <a:latin typeface="Rockwell" panose="02060603020205020403" pitchFamily="18" charset="0"/>
              </a:rPr>
              <a:t>glomerulotubular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 function are common</a:t>
            </a:r>
            <a:r>
              <a:rPr lang="en-IN" sz="3000" b="0" i="0" u="none" strike="noStrike" dirty="0" smtClean="0">
                <a:solidFill>
                  <a:srgbClr val="00B0F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in longstanding cases.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Renal calculi are made up of a</a:t>
            </a:r>
            <a:r>
              <a:rPr lang="en-IN" sz="3000" b="0" i="0" u="none" strike="noStrike" dirty="0" smtClean="0">
                <a:solidFill>
                  <a:srgbClr val="00B0F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mixture of calcium oxalate and calcium phosphate.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Renal</a:t>
            </a:r>
            <a:r>
              <a:rPr lang="en-IN" sz="3000" dirty="0">
                <a:solidFill>
                  <a:srgbClr val="00B0F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stones tend to be recurrent.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err="1" smtClean="0">
                <a:solidFill>
                  <a:srgbClr val="00B0F0"/>
                </a:solidFill>
                <a:latin typeface="Rockwell" panose="02060603020205020403" pitchFamily="18" charset="0"/>
              </a:rPr>
              <a:t>Hypercalcemia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 predisposes</a:t>
            </a:r>
            <a:r>
              <a:rPr lang="en-IN" sz="3000" b="0" i="0" u="none" strike="noStrike" dirty="0" smtClean="0">
                <a:solidFill>
                  <a:srgbClr val="00B0F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to urinary infection.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err="1" smtClean="0">
                <a:solidFill>
                  <a:srgbClr val="00B0F0"/>
                </a:solidFill>
                <a:latin typeface="Rockwell" panose="02060603020205020403" pitchFamily="18" charset="0"/>
              </a:rPr>
              <a:t>Nephrocalcinosis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 is usually associated</a:t>
            </a:r>
            <a:r>
              <a:rPr lang="en-IN" sz="3000" b="0" i="0" u="none" strike="noStrike" dirty="0" smtClean="0">
                <a:solidFill>
                  <a:srgbClr val="00B0F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with bony changes such as </a:t>
            </a:r>
            <a:r>
              <a:rPr lang="en-IN" sz="3000" b="0" i="0" u="none" strike="noStrike" baseline="0" dirty="0" err="1" smtClean="0">
                <a:solidFill>
                  <a:srgbClr val="00B0F0"/>
                </a:solidFill>
                <a:latin typeface="Rockwell" panose="02060603020205020403" pitchFamily="18" charset="0"/>
              </a:rPr>
              <a:t>osteitis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err="1" smtClean="0">
                <a:solidFill>
                  <a:srgbClr val="00B0F0"/>
                </a:solidFill>
                <a:latin typeface="Rockwell" panose="02060603020205020403" pitchFamily="18" charset="0"/>
              </a:rPr>
              <a:t>fibrosa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err="1" smtClean="0">
                <a:solidFill>
                  <a:srgbClr val="00B0F0"/>
                </a:solidFill>
                <a:latin typeface="Rockwell" panose="02060603020205020403" pitchFamily="18" charset="0"/>
              </a:rPr>
              <a:t>cystica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Glomerular filtration rate is reduced.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Blood urea and</a:t>
            </a:r>
            <a:r>
              <a:rPr lang="en-IN" sz="3000" b="0" i="0" u="none" strike="noStrike" dirty="0" smtClean="0">
                <a:solidFill>
                  <a:srgbClr val="00B0F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serum creatinine are elevated.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Tubular dysfunction also</a:t>
            </a:r>
            <a:r>
              <a:rPr lang="en-IN" sz="3000" b="0" i="0" u="none" strike="noStrike" dirty="0" smtClean="0">
                <a:solidFill>
                  <a:srgbClr val="00B0F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occurs.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Correction of </a:t>
            </a:r>
            <a:r>
              <a:rPr lang="en-IN" sz="3000" b="0" i="0" u="none" strike="noStrike" baseline="0" dirty="0" err="1" smtClean="0">
                <a:solidFill>
                  <a:srgbClr val="00B0F0"/>
                </a:solidFill>
                <a:latin typeface="Rockwell" panose="02060603020205020403" pitchFamily="18" charset="0"/>
              </a:rPr>
              <a:t>hypercalcemia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 reverses the</a:t>
            </a:r>
            <a:r>
              <a:rPr lang="en-IN" sz="3000" b="0" i="0" u="none" strike="noStrike" dirty="0" smtClean="0">
                <a:solidFill>
                  <a:srgbClr val="00B0F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functional defects in the kidneys.</a:t>
            </a:r>
            <a:endParaRPr lang="en-IN" sz="3000" dirty="0">
              <a:solidFill>
                <a:srgbClr val="00B0F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693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1" dirty="0">
                <a:solidFill>
                  <a:srgbClr val="7030A0"/>
                </a:solidFill>
                <a:latin typeface="Rockwell" panose="02060603020205020403" pitchFamily="18" charset="0"/>
              </a:rPr>
              <a:t>Alimentary manifestations: </a:t>
            </a:r>
            <a:endParaRPr lang="en-IN" sz="3000" b="1" dirty="0" smtClean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algn="just"/>
            <a:r>
              <a:rPr lang="en-IN" sz="3000" dirty="0" err="1" smtClean="0">
                <a:solidFill>
                  <a:srgbClr val="00B0F0"/>
                </a:solidFill>
                <a:latin typeface="Rockwell" panose="02060603020205020403" pitchFamily="18" charset="0"/>
              </a:rPr>
              <a:t>Hypercalcemia</a:t>
            </a:r>
            <a:r>
              <a:rPr lang="en-IN" sz="300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 increases gastric </a:t>
            </a:r>
            <a:r>
              <a:rPr lang="en-IN" sz="3000" dirty="0">
                <a:solidFill>
                  <a:srgbClr val="00B0F0"/>
                </a:solidFill>
                <a:latin typeface="Rockwell" panose="02060603020205020403" pitchFamily="18" charset="0"/>
              </a:rPr>
              <a:t>acid production and thus predisposes to </a:t>
            </a:r>
            <a:r>
              <a:rPr lang="en-IN" sz="300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peptic ulceration</a:t>
            </a:r>
            <a:r>
              <a:rPr lang="en-IN" sz="3000" dirty="0">
                <a:solidFill>
                  <a:srgbClr val="00B0F0"/>
                </a:solidFill>
                <a:latin typeface="Rockwell" panose="02060603020205020403" pitchFamily="18" charset="0"/>
              </a:rPr>
              <a:t>. </a:t>
            </a:r>
            <a:endParaRPr lang="en-IN" sz="3000" dirty="0" smtClean="0">
              <a:solidFill>
                <a:srgbClr val="00B0F0"/>
              </a:solidFill>
              <a:latin typeface="Rockwell" panose="02060603020205020403" pitchFamily="18" charset="0"/>
            </a:endParaRPr>
          </a:p>
          <a:p>
            <a:pPr algn="just"/>
            <a:r>
              <a:rPr lang="en-IN" sz="3000" dirty="0" err="1" smtClean="0">
                <a:solidFill>
                  <a:srgbClr val="00B0F0"/>
                </a:solidFill>
                <a:latin typeface="Rockwell" panose="02060603020205020403" pitchFamily="18" charset="0"/>
              </a:rPr>
              <a:t>Zollinger</a:t>
            </a:r>
            <a:r>
              <a:rPr lang="en-IN" sz="300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-Ellison </a:t>
            </a:r>
            <a:r>
              <a:rPr lang="en-IN" sz="3000" dirty="0">
                <a:solidFill>
                  <a:srgbClr val="00B0F0"/>
                </a:solidFill>
                <a:latin typeface="Rockwell" panose="02060603020205020403" pitchFamily="18" charset="0"/>
              </a:rPr>
              <a:t>syndrome may </a:t>
            </a:r>
            <a:r>
              <a:rPr lang="en-IN" sz="300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co-exist </a:t>
            </a:r>
            <a:r>
              <a:rPr lang="it-IT" sz="300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(multiple </a:t>
            </a:r>
            <a:r>
              <a:rPr lang="it-IT" sz="3000" dirty="0">
                <a:solidFill>
                  <a:srgbClr val="00B0F0"/>
                </a:solidFill>
                <a:latin typeface="Rockwell" panose="02060603020205020403" pitchFamily="18" charset="0"/>
              </a:rPr>
              <a:t>endocrine neoplasia type I). </a:t>
            </a:r>
            <a:endParaRPr lang="it-IT" sz="3000" dirty="0" smtClean="0">
              <a:solidFill>
                <a:srgbClr val="00B0F0"/>
              </a:solidFill>
              <a:latin typeface="Rockwell" panose="02060603020205020403" pitchFamily="18" charset="0"/>
            </a:endParaRPr>
          </a:p>
          <a:p>
            <a:pPr algn="just"/>
            <a:r>
              <a:rPr lang="it-IT" sz="300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Hypercalcemia leads </a:t>
            </a:r>
            <a:r>
              <a:rPr lang="en-IN" sz="300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to </a:t>
            </a:r>
            <a:r>
              <a:rPr lang="en-IN" sz="3000" dirty="0">
                <a:solidFill>
                  <a:srgbClr val="00B0F0"/>
                </a:solidFill>
                <a:latin typeface="Rockwell" panose="02060603020205020403" pitchFamily="18" charset="0"/>
              </a:rPr>
              <a:t>chronic pancreatitis, pancreatic calcification or </a:t>
            </a:r>
            <a:r>
              <a:rPr lang="en-IN" sz="300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acute </a:t>
            </a:r>
            <a:r>
              <a:rPr lang="en-IN" sz="3000" dirty="0" err="1" smtClean="0">
                <a:solidFill>
                  <a:srgbClr val="00B0F0"/>
                </a:solidFill>
                <a:latin typeface="Rockwell" panose="02060603020205020403" pitchFamily="18" charset="0"/>
              </a:rPr>
              <a:t>hemorrhagic</a:t>
            </a:r>
            <a:r>
              <a:rPr lang="en-IN" sz="300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 </a:t>
            </a:r>
            <a:r>
              <a:rPr lang="en-IN" sz="3000" dirty="0">
                <a:solidFill>
                  <a:srgbClr val="00B0F0"/>
                </a:solidFill>
                <a:latin typeface="Rockwell" panose="02060603020205020403" pitchFamily="18" charset="0"/>
              </a:rPr>
              <a:t>pancreatitis.</a:t>
            </a:r>
          </a:p>
        </p:txBody>
      </p:sp>
    </p:spTree>
    <p:extLst>
      <p:ext uri="{BB962C8B-B14F-4D97-AF65-F5344CB8AC3E}">
        <p14:creationId xmlns:p14="http://schemas.microsoft.com/office/powerpoint/2010/main" val="577030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000" b="1" dirty="0" smtClean="0">
                <a:solidFill>
                  <a:srgbClr val="7030A0"/>
                </a:solidFill>
                <a:latin typeface="Rockwell" panose="02060603020205020403" pitchFamily="18" charset="0"/>
              </a:rPr>
              <a:t>DIAGNOSIS</a:t>
            </a:r>
            <a:endParaRPr lang="en-IN" sz="3000" b="1" dirty="0">
              <a:solidFill>
                <a:srgbClr val="7030A0"/>
              </a:solidFill>
              <a:latin typeface="Rockwell" panose="020606030202050204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553998"/>
            <a:ext cx="1219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1" dirty="0">
                <a:solidFill>
                  <a:srgbClr val="002060"/>
                </a:solidFill>
                <a:latin typeface="Rockwell" panose="02060603020205020403" pitchFamily="18" charset="0"/>
              </a:rPr>
              <a:t>Biochemical tests: </a:t>
            </a:r>
            <a:endParaRPr lang="en-IN" sz="3000" b="1" dirty="0" smtClean="0">
              <a:solidFill>
                <a:srgbClr val="002060"/>
              </a:solidFill>
              <a:latin typeface="Rockwell" panose="02060603020205020403" pitchFamily="18" charset="0"/>
            </a:endParaRPr>
          </a:p>
          <a:p>
            <a:pPr algn="just"/>
            <a:r>
              <a:rPr lang="en-IN" sz="300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The </a:t>
            </a:r>
            <a:r>
              <a:rPr lang="en-IN" sz="3000" dirty="0">
                <a:solidFill>
                  <a:srgbClr val="00B0F0"/>
                </a:solidFill>
                <a:latin typeface="Rockwell" panose="02060603020205020403" pitchFamily="18" charset="0"/>
              </a:rPr>
              <a:t>diagnosis is confirmed by </a:t>
            </a:r>
            <a:r>
              <a:rPr lang="en-IN" sz="300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the presence </a:t>
            </a:r>
            <a:r>
              <a:rPr lang="en-IN" sz="3000" dirty="0">
                <a:solidFill>
                  <a:srgbClr val="00B0F0"/>
                </a:solidFill>
                <a:latin typeface="Rockwell" panose="02060603020205020403" pitchFamily="18" charset="0"/>
              </a:rPr>
              <a:t>of </a:t>
            </a:r>
            <a:r>
              <a:rPr lang="en-IN" sz="3000" dirty="0" err="1">
                <a:solidFill>
                  <a:srgbClr val="00B0F0"/>
                </a:solidFill>
                <a:latin typeface="Rockwell" panose="02060603020205020403" pitchFamily="18" charset="0"/>
              </a:rPr>
              <a:t>hypercalcemia</a:t>
            </a:r>
            <a:r>
              <a:rPr lang="en-IN" sz="3000" dirty="0">
                <a:solidFill>
                  <a:srgbClr val="00B0F0"/>
                </a:solidFill>
                <a:latin typeface="Rockwell" panose="02060603020205020403" pitchFamily="18" charset="0"/>
              </a:rPr>
              <a:t> and hypophosphatemia. </a:t>
            </a:r>
            <a:endParaRPr lang="en-IN" sz="3000" dirty="0" smtClean="0">
              <a:solidFill>
                <a:srgbClr val="00B0F0"/>
              </a:solidFill>
              <a:latin typeface="Rockwell" panose="02060603020205020403" pitchFamily="18" charset="0"/>
            </a:endParaRPr>
          </a:p>
          <a:p>
            <a:pPr algn="just"/>
            <a:r>
              <a:rPr lang="en-IN" sz="300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Serum alkaline </a:t>
            </a:r>
            <a:r>
              <a:rPr lang="en-IN" sz="3000" dirty="0">
                <a:solidFill>
                  <a:srgbClr val="00B0F0"/>
                </a:solidFill>
                <a:latin typeface="Rockwell" panose="02060603020205020403" pitchFamily="18" charset="0"/>
              </a:rPr>
              <a:t>phosphatase and urinary </a:t>
            </a:r>
            <a:r>
              <a:rPr lang="en-IN" sz="3000" dirty="0" err="1">
                <a:solidFill>
                  <a:srgbClr val="00B0F0"/>
                </a:solidFill>
                <a:latin typeface="Rockwell" panose="02060603020205020403" pitchFamily="18" charset="0"/>
              </a:rPr>
              <a:t>hydroxyproline</a:t>
            </a:r>
            <a:r>
              <a:rPr lang="en-IN" sz="3000" dirty="0">
                <a:solidFill>
                  <a:srgbClr val="00B0F0"/>
                </a:solidFill>
                <a:latin typeface="Rockwell" panose="02060603020205020403" pitchFamily="18" charset="0"/>
              </a:rPr>
              <a:t> excretion</a:t>
            </a:r>
          </a:p>
          <a:p>
            <a:pPr algn="just"/>
            <a:r>
              <a:rPr lang="en-IN" sz="3000" dirty="0">
                <a:solidFill>
                  <a:srgbClr val="00B0F0"/>
                </a:solidFill>
                <a:latin typeface="Rockwell" panose="02060603020205020403" pitchFamily="18" charset="0"/>
              </a:rPr>
              <a:t>are elevated. </a:t>
            </a:r>
            <a:endParaRPr lang="en-IN" sz="3000" dirty="0" smtClean="0">
              <a:solidFill>
                <a:srgbClr val="00B0F0"/>
              </a:solidFill>
              <a:latin typeface="Rockwell" panose="02060603020205020403" pitchFamily="18" charset="0"/>
            </a:endParaRPr>
          </a:p>
          <a:p>
            <a:pPr algn="just"/>
            <a:r>
              <a:rPr lang="en-IN" sz="300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Urinary </a:t>
            </a:r>
            <a:r>
              <a:rPr lang="en-IN" sz="3000" dirty="0">
                <a:solidFill>
                  <a:srgbClr val="00B0F0"/>
                </a:solidFill>
                <a:latin typeface="Rockwell" panose="02060603020205020403" pitchFamily="18" charset="0"/>
              </a:rPr>
              <a:t>c-AMP excretion is elevated.</a:t>
            </a:r>
          </a:p>
          <a:p>
            <a:pPr algn="just"/>
            <a:r>
              <a:rPr lang="en-IN" sz="3000" dirty="0">
                <a:solidFill>
                  <a:srgbClr val="00B0F0"/>
                </a:solidFill>
                <a:latin typeface="Rockwell" panose="02060603020205020403" pitchFamily="18" charset="0"/>
              </a:rPr>
              <a:t>Parathyroid hormone levels are elevated. </a:t>
            </a:r>
            <a:endParaRPr lang="en-IN" sz="3000" dirty="0" smtClean="0">
              <a:solidFill>
                <a:srgbClr val="00B0F0"/>
              </a:solidFill>
              <a:latin typeface="Rockwell" panose="02060603020205020403" pitchFamily="18" charset="0"/>
            </a:endParaRPr>
          </a:p>
          <a:p>
            <a:pPr algn="just"/>
            <a:r>
              <a:rPr lang="en-IN" sz="300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Higher </a:t>
            </a:r>
            <a:r>
              <a:rPr lang="en-IN" sz="3000" dirty="0">
                <a:solidFill>
                  <a:srgbClr val="00B0F0"/>
                </a:solidFill>
                <a:latin typeface="Rockwell" panose="02060603020205020403" pitchFamily="18" charset="0"/>
              </a:rPr>
              <a:t>levels </a:t>
            </a:r>
            <a:r>
              <a:rPr lang="en-IN" sz="300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of 1.25 </a:t>
            </a:r>
            <a:r>
              <a:rPr lang="en-IN" sz="3000" dirty="0">
                <a:solidFill>
                  <a:srgbClr val="00B0F0"/>
                </a:solidFill>
                <a:latin typeface="Rockwell" panose="02060603020205020403" pitchFamily="18" charset="0"/>
              </a:rPr>
              <a:t>Vitamin D are also present.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4339650"/>
            <a:ext cx="12192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1" dirty="0">
                <a:solidFill>
                  <a:srgbClr val="0070C0"/>
                </a:solidFill>
                <a:latin typeface="Rockwell" panose="02060603020205020403" pitchFamily="18" charset="0"/>
              </a:rPr>
              <a:t>Demonstration of tumour or hyperplasia: </a:t>
            </a:r>
            <a:endParaRPr lang="en-IN" sz="3000" b="1" dirty="0" smtClean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algn="just"/>
            <a:r>
              <a:rPr lang="en-IN" sz="300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Large parathyroid </a:t>
            </a:r>
            <a:r>
              <a:rPr lang="en-IN" sz="3000" dirty="0">
                <a:solidFill>
                  <a:srgbClr val="00B0F0"/>
                </a:solidFill>
                <a:latin typeface="Rockwell" panose="02060603020205020403" pitchFamily="18" charset="0"/>
              </a:rPr>
              <a:t>tumours may produce indentation on </a:t>
            </a:r>
            <a:r>
              <a:rPr lang="en-IN" sz="300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the barium-filled </a:t>
            </a:r>
            <a:r>
              <a:rPr lang="en-IN" sz="3000" dirty="0" err="1">
                <a:solidFill>
                  <a:srgbClr val="00B0F0"/>
                </a:solidFill>
                <a:latin typeface="Rockwell" panose="02060603020205020403" pitchFamily="18" charset="0"/>
              </a:rPr>
              <a:t>esophagus</a:t>
            </a:r>
            <a:r>
              <a:rPr lang="en-IN" sz="3000" dirty="0">
                <a:solidFill>
                  <a:srgbClr val="00B0F0"/>
                </a:solidFill>
                <a:latin typeface="Rockwell" panose="02060603020205020403" pitchFamily="18" charset="0"/>
              </a:rPr>
              <a:t>, demonstrable by barium </a:t>
            </a:r>
            <a:r>
              <a:rPr lang="en-IN" sz="300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swallow examination</a:t>
            </a:r>
            <a:r>
              <a:rPr lang="en-IN" sz="3000" dirty="0">
                <a:solidFill>
                  <a:srgbClr val="00B0F0"/>
                </a:solidFill>
                <a:latin typeface="Rockwell" panose="02060603020205020403" pitchFamily="18" charset="0"/>
              </a:rPr>
              <a:t>. Ultrasonography, CT scan with </a:t>
            </a:r>
            <a:r>
              <a:rPr lang="en-IN" sz="300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contrast imaging </a:t>
            </a:r>
            <a:r>
              <a:rPr lang="en-IN" sz="3000" dirty="0">
                <a:solidFill>
                  <a:srgbClr val="00B0F0"/>
                </a:solidFill>
                <a:latin typeface="Rockwell" panose="02060603020205020403" pitchFamily="18" charset="0"/>
              </a:rPr>
              <a:t>and MRI demonstrate the lesion in most cases.</a:t>
            </a:r>
          </a:p>
        </p:txBody>
      </p:sp>
    </p:spTree>
    <p:extLst>
      <p:ext uri="{BB962C8B-B14F-4D97-AF65-F5344CB8AC3E}">
        <p14:creationId xmlns:p14="http://schemas.microsoft.com/office/powerpoint/2010/main" val="4100935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500" b="1" dirty="0">
                <a:solidFill>
                  <a:srgbClr val="7030A0"/>
                </a:solidFill>
                <a:latin typeface="Rockwell" panose="02060603020205020403" pitchFamily="18" charset="0"/>
              </a:rPr>
              <a:t>Changes in blood levels of </a:t>
            </a:r>
            <a:r>
              <a:rPr lang="en-IN" sz="2500" b="1" dirty="0" err="1">
                <a:solidFill>
                  <a:srgbClr val="7030A0"/>
                </a:solidFill>
                <a:latin typeface="Rockwell" panose="02060603020205020403" pitchFamily="18" charset="0"/>
              </a:rPr>
              <a:t>parathormone</a:t>
            </a:r>
            <a:r>
              <a:rPr lang="en-IN" sz="2500" b="1" dirty="0">
                <a:solidFill>
                  <a:srgbClr val="7030A0"/>
                </a:solidFill>
                <a:latin typeface="Rockwell" panose="02060603020205020403" pitchFamily="18" charset="0"/>
              </a:rPr>
              <a:t> (PTH), serum </a:t>
            </a:r>
            <a:r>
              <a:rPr lang="en-IN" sz="2500" b="1" dirty="0" smtClean="0">
                <a:solidFill>
                  <a:srgbClr val="7030A0"/>
                </a:solidFill>
                <a:latin typeface="Rockwell" panose="02060603020205020403" pitchFamily="18" charset="0"/>
              </a:rPr>
              <a:t>calcium, phosphorus </a:t>
            </a:r>
            <a:r>
              <a:rPr lang="en-IN" sz="2500" b="1" dirty="0">
                <a:solidFill>
                  <a:srgbClr val="7030A0"/>
                </a:solidFill>
                <a:latin typeface="Rockwell" panose="02060603020205020403" pitchFamily="18" charset="0"/>
              </a:rPr>
              <a:t>and creatinine in various parathyroid </a:t>
            </a:r>
            <a:r>
              <a:rPr lang="en-IN" sz="2500" b="1" dirty="0" smtClean="0">
                <a:solidFill>
                  <a:srgbClr val="7030A0"/>
                </a:solidFill>
                <a:latin typeface="Rockwell" panose="02060603020205020403" pitchFamily="18" charset="0"/>
              </a:rPr>
              <a:t>disorders.</a:t>
            </a:r>
            <a:endParaRPr lang="en-IN" sz="2500" dirty="0">
              <a:solidFill>
                <a:srgbClr val="7030A0"/>
              </a:solidFill>
              <a:latin typeface="Rockwell" panose="02060603020205020403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44142"/>
              </p:ext>
            </p:extLst>
          </p:nvPr>
        </p:nvGraphicFramePr>
        <p:xfrm>
          <a:off x="0" y="1155356"/>
          <a:ext cx="12041748" cy="4675241"/>
        </p:xfrm>
        <a:graphic>
          <a:graphicData uri="http://schemas.openxmlformats.org/drawingml/2006/table">
            <a:tbl>
              <a:tblPr firstRow="1" firstCol="1" bandRow="1"/>
              <a:tblGrid>
                <a:gridCol w="4172755"/>
                <a:gridCol w="1330843"/>
                <a:gridCol w="1780267"/>
                <a:gridCol w="1489333"/>
                <a:gridCol w="1488283"/>
                <a:gridCol w="1780267"/>
              </a:tblGrid>
              <a:tr h="10145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500" b="1" i="1" dirty="0" smtClean="0">
                          <a:solidFill>
                            <a:srgbClr val="C00000"/>
                          </a:solidFill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DIAGNOSIS</a:t>
                      </a:r>
                      <a:endParaRPr lang="en-IN" sz="1500" b="1" dirty="0">
                        <a:solidFill>
                          <a:srgbClr val="C00000"/>
                        </a:solidFill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500" b="1" i="1" dirty="0" smtClean="0">
                          <a:solidFill>
                            <a:srgbClr val="00B050"/>
                          </a:solidFill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PTH</a:t>
                      </a:r>
                      <a:endParaRPr lang="en-IN" sz="1500" b="1" dirty="0">
                        <a:solidFill>
                          <a:srgbClr val="00B050"/>
                        </a:solidFill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500" b="1" i="1" dirty="0" smtClean="0">
                          <a:solidFill>
                            <a:srgbClr val="00B0F0"/>
                          </a:solidFill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CALCIUM</a:t>
                      </a:r>
                      <a:endParaRPr lang="en-IN" sz="1500" b="1" dirty="0">
                        <a:solidFill>
                          <a:srgbClr val="00B0F0"/>
                        </a:solidFill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500" b="1" i="1" dirty="0" smtClean="0">
                          <a:solidFill>
                            <a:srgbClr val="0070C0"/>
                          </a:solidFill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PHOSPHORUS</a:t>
                      </a:r>
                      <a:endParaRPr lang="en-IN" sz="1500" b="1" dirty="0">
                        <a:solidFill>
                          <a:srgbClr val="0070C0"/>
                        </a:solidFill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500" b="1" i="1" dirty="0" smtClean="0">
                          <a:solidFill>
                            <a:srgbClr val="231F20"/>
                          </a:solidFill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CREATININE</a:t>
                      </a:r>
                      <a:endParaRPr lang="en-IN" sz="1500" b="1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500" b="1" i="1" dirty="0" smtClean="0">
                          <a:solidFill>
                            <a:srgbClr val="002060"/>
                          </a:solidFill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CONGENITAL ABNORMALITIES</a:t>
                      </a:r>
                      <a:endParaRPr lang="en-IN" sz="1500" b="1" dirty="0">
                        <a:solidFill>
                          <a:srgbClr val="002060"/>
                        </a:solidFill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164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rgbClr val="C00000"/>
                          </a:solidFill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Primary hyperparathyroidism</a:t>
                      </a:r>
                      <a:endParaRPr lang="en-IN" sz="1800" dirty="0">
                        <a:solidFill>
                          <a:srgbClr val="C00000"/>
                        </a:solidFill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rgbClr val="00B050"/>
                          </a:solidFill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rgbClr val="00B0F0"/>
                          </a:solidFill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rgbClr val="0070C0"/>
                          </a:solidFill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Normal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rgbClr val="002060"/>
                          </a:solidFill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Nil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0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rgbClr val="C00000"/>
                          </a:solidFill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Secondary hyperparathyroidism</a:t>
                      </a:r>
                      <a:endParaRPr lang="en-IN" sz="1800" dirty="0">
                        <a:solidFill>
                          <a:srgbClr val="C00000"/>
                        </a:solidFill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rgbClr val="00B050"/>
                          </a:solidFill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rgbClr val="00B0F0"/>
                          </a:solidFill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 / Normal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rgbClr val="0070C0"/>
                          </a:solidFill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rgbClr val="002060"/>
                          </a:solidFill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7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rgbClr val="C00000"/>
                          </a:solidFill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Tertiary hyperparathyroidism</a:t>
                      </a:r>
                      <a:endParaRPr lang="en-IN" sz="1800" dirty="0">
                        <a:solidFill>
                          <a:srgbClr val="C00000"/>
                        </a:solidFill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rgbClr val="00B050"/>
                          </a:solidFill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rgbClr val="00B0F0"/>
                          </a:solidFill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rgbClr val="0070C0"/>
                          </a:solidFill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rgbClr val="002060"/>
                          </a:solidFill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1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 err="1">
                          <a:solidFill>
                            <a:srgbClr val="C00000"/>
                          </a:solidFill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Hypoparathyroidism</a:t>
                      </a:r>
                      <a:endParaRPr lang="en-IN" sz="1800" dirty="0">
                        <a:solidFill>
                          <a:srgbClr val="C00000"/>
                        </a:solidFill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rgbClr val="00B050"/>
                          </a:solidFill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rgbClr val="00B0F0"/>
                          </a:solidFill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rgbClr val="0070C0"/>
                          </a:solidFill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Normal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rgbClr val="002060"/>
                          </a:solidFill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4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 err="1">
                          <a:solidFill>
                            <a:srgbClr val="C00000"/>
                          </a:solidFill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Pseudohypoparathyroidism</a:t>
                      </a:r>
                      <a:endParaRPr lang="en-IN" sz="1800" dirty="0">
                        <a:solidFill>
                          <a:srgbClr val="C00000"/>
                        </a:solidFill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rgbClr val="00B050"/>
                          </a:solidFill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Normal /High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rgbClr val="00B0F0"/>
                          </a:solidFill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rgbClr val="0070C0"/>
                          </a:solidFill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Normal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rgbClr val="002060"/>
                          </a:solidFill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9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 err="1">
                          <a:solidFill>
                            <a:srgbClr val="C00000"/>
                          </a:solidFill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Pseudopseudohypoparathyroidism</a:t>
                      </a:r>
                      <a:endParaRPr lang="en-IN" sz="1800" dirty="0">
                        <a:solidFill>
                          <a:srgbClr val="C00000"/>
                        </a:solidFill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rgbClr val="00B050"/>
                          </a:solidFill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Normal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rgbClr val="00B0F0"/>
                          </a:solidFill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Normal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rgbClr val="0070C0"/>
                          </a:solidFill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Normal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Normal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rgbClr val="002060"/>
                          </a:solidFill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5293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1" dirty="0">
                <a:solidFill>
                  <a:srgbClr val="034EA3"/>
                </a:solidFill>
                <a:latin typeface="Rockwell" panose="02060603020205020403" pitchFamily="18" charset="0"/>
              </a:rPr>
              <a:t>Secondary and Tertiary Hyperparathyroidism</a:t>
            </a:r>
          </a:p>
          <a:p>
            <a:pPr algn="just"/>
            <a:r>
              <a:rPr lang="en-IN" sz="2900" b="1" dirty="0" smtClean="0">
                <a:solidFill>
                  <a:srgbClr val="00B0F0"/>
                </a:solidFill>
                <a:latin typeface="Rockwell" panose="02060603020205020403" pitchFamily="18" charset="0"/>
              </a:rPr>
              <a:t>Seen </a:t>
            </a:r>
            <a:r>
              <a:rPr lang="en-IN" sz="2900" b="1" dirty="0">
                <a:solidFill>
                  <a:srgbClr val="00B0F0"/>
                </a:solidFill>
                <a:latin typeface="Rockwell" panose="02060603020205020403" pitchFamily="18" charset="0"/>
              </a:rPr>
              <a:t>in conditions where there is resistance </a:t>
            </a:r>
            <a:r>
              <a:rPr lang="en-IN" sz="2900" b="1" dirty="0" smtClean="0">
                <a:solidFill>
                  <a:srgbClr val="00B0F0"/>
                </a:solidFill>
                <a:latin typeface="Rockwell" panose="02060603020205020403" pitchFamily="18" charset="0"/>
              </a:rPr>
              <a:t>to the </a:t>
            </a:r>
            <a:r>
              <a:rPr lang="en-IN" sz="2900" b="1" dirty="0">
                <a:solidFill>
                  <a:srgbClr val="00B0F0"/>
                </a:solidFill>
                <a:latin typeface="Rockwell" panose="02060603020205020403" pitchFamily="18" charset="0"/>
              </a:rPr>
              <a:t>action of PTH. </a:t>
            </a:r>
            <a:endParaRPr lang="en-IN" sz="2900" b="1" dirty="0" smtClean="0">
              <a:solidFill>
                <a:srgbClr val="00B0F0"/>
              </a:solidFill>
              <a:latin typeface="Rockwell" panose="02060603020205020403" pitchFamily="18" charset="0"/>
            </a:endParaRPr>
          </a:p>
          <a:p>
            <a:pPr algn="just"/>
            <a:r>
              <a:rPr lang="en-IN" sz="2900" b="1" dirty="0" smtClean="0">
                <a:solidFill>
                  <a:srgbClr val="00B0F0"/>
                </a:solidFill>
                <a:latin typeface="Rockwell" panose="02060603020205020403" pitchFamily="18" charset="0"/>
              </a:rPr>
              <a:t>Increased </a:t>
            </a:r>
            <a:r>
              <a:rPr lang="en-IN" sz="2900" b="1" dirty="0">
                <a:solidFill>
                  <a:srgbClr val="00B0F0"/>
                </a:solidFill>
                <a:latin typeface="Rockwell" panose="02060603020205020403" pitchFamily="18" charset="0"/>
              </a:rPr>
              <a:t>levels of PTH are seen </a:t>
            </a:r>
            <a:r>
              <a:rPr lang="en-IN" sz="2900" b="1" dirty="0" smtClean="0">
                <a:solidFill>
                  <a:srgbClr val="00B0F0"/>
                </a:solidFill>
                <a:latin typeface="Rockwell" panose="02060603020205020403" pitchFamily="18" charset="0"/>
              </a:rPr>
              <a:t>in the </a:t>
            </a:r>
            <a:r>
              <a:rPr lang="en-IN" sz="2900" b="1" dirty="0">
                <a:solidFill>
                  <a:srgbClr val="00B0F0"/>
                </a:solidFill>
                <a:latin typeface="Rockwell" panose="02060603020205020403" pitchFamily="18" charset="0"/>
              </a:rPr>
              <a:t>presence of persistent </a:t>
            </a:r>
            <a:r>
              <a:rPr lang="en-IN" sz="2900" b="1" dirty="0" err="1">
                <a:solidFill>
                  <a:srgbClr val="00B0F0"/>
                </a:solidFill>
                <a:latin typeface="Rockwell" panose="02060603020205020403" pitchFamily="18" charset="0"/>
              </a:rPr>
              <a:t>hypocalcemia</a:t>
            </a:r>
            <a:r>
              <a:rPr lang="en-IN" sz="2900" b="1" dirty="0">
                <a:solidFill>
                  <a:srgbClr val="00B0F0"/>
                </a:solidFill>
                <a:latin typeface="Rockwell" panose="02060603020205020403" pitchFamily="18" charset="0"/>
              </a:rPr>
              <a:t>. </a:t>
            </a:r>
            <a:endParaRPr lang="en-IN" sz="2900" b="1" dirty="0" smtClean="0">
              <a:solidFill>
                <a:srgbClr val="00B0F0"/>
              </a:solidFill>
              <a:latin typeface="Rockwell" panose="02060603020205020403" pitchFamily="18" charset="0"/>
            </a:endParaRPr>
          </a:p>
          <a:p>
            <a:pPr algn="just"/>
            <a:r>
              <a:rPr lang="en-IN" sz="2900" b="1" dirty="0" smtClean="0">
                <a:solidFill>
                  <a:srgbClr val="00B0F0"/>
                </a:solidFill>
                <a:latin typeface="Rockwell" panose="02060603020205020403" pitchFamily="18" charset="0"/>
              </a:rPr>
              <a:t>Increased secretion </a:t>
            </a:r>
            <a:r>
              <a:rPr lang="en-IN" sz="2900" b="1" dirty="0">
                <a:solidFill>
                  <a:srgbClr val="00B0F0"/>
                </a:solidFill>
                <a:latin typeface="Rockwell" panose="02060603020205020403" pitchFamily="18" charset="0"/>
              </a:rPr>
              <a:t>of PTH is the result of chronic stimulation by</a:t>
            </a:r>
          </a:p>
          <a:p>
            <a:pPr algn="just"/>
            <a:r>
              <a:rPr lang="en-IN" sz="2900" b="1" dirty="0" err="1">
                <a:solidFill>
                  <a:srgbClr val="00B0F0"/>
                </a:solidFill>
                <a:latin typeface="Rockwell" panose="02060603020205020403" pitchFamily="18" charset="0"/>
              </a:rPr>
              <a:t>hypocalcemia</a:t>
            </a:r>
            <a:r>
              <a:rPr lang="en-IN" sz="2900" b="1" dirty="0">
                <a:solidFill>
                  <a:srgbClr val="00B0F0"/>
                </a:solidFill>
                <a:latin typeface="Rockwell" panose="02060603020205020403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2610683"/>
            <a:ext cx="12192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1" i="1" dirty="0">
                <a:solidFill>
                  <a:srgbClr val="7030A0"/>
                </a:solidFill>
                <a:latin typeface="Rockwell" panose="02060603020205020403" pitchFamily="18" charset="0"/>
              </a:rPr>
              <a:t>Secondary hyperparathyroidism </a:t>
            </a:r>
            <a:r>
              <a:rPr lang="en-IN" sz="3000" dirty="0">
                <a:solidFill>
                  <a:srgbClr val="00B0F0"/>
                </a:solidFill>
                <a:latin typeface="Rockwell" panose="02060603020205020403" pitchFamily="18" charset="0"/>
              </a:rPr>
              <a:t>is seen in rickets, </a:t>
            </a:r>
            <a:r>
              <a:rPr lang="en-IN" sz="3000" dirty="0" err="1">
                <a:solidFill>
                  <a:srgbClr val="00B0F0"/>
                </a:solidFill>
                <a:latin typeface="Rockwell" panose="02060603020205020403" pitchFamily="18" charset="0"/>
              </a:rPr>
              <a:t>osteomalacia</a:t>
            </a:r>
            <a:r>
              <a:rPr lang="en-IN" sz="3000" dirty="0">
                <a:solidFill>
                  <a:srgbClr val="00B0F0"/>
                </a:solidFill>
                <a:latin typeface="Rockwell" panose="02060603020205020403" pitchFamily="18" charset="0"/>
              </a:rPr>
              <a:t>,</a:t>
            </a:r>
          </a:p>
          <a:p>
            <a:pPr algn="just"/>
            <a:r>
              <a:rPr lang="fr-FR" sz="3000" dirty="0">
                <a:solidFill>
                  <a:srgbClr val="00B0F0"/>
                </a:solidFill>
                <a:latin typeface="Rockwell" panose="02060603020205020403" pitchFamily="18" charset="0"/>
              </a:rPr>
              <a:t>malabsorption syndrome, </a:t>
            </a:r>
            <a:r>
              <a:rPr lang="fr-FR" sz="3000" dirty="0" err="1">
                <a:solidFill>
                  <a:srgbClr val="00B0F0"/>
                </a:solidFill>
                <a:latin typeface="Rockwell" panose="02060603020205020403" pitchFamily="18" charset="0"/>
              </a:rPr>
              <a:t>chronic</a:t>
            </a:r>
            <a:r>
              <a:rPr lang="fr-FR" sz="3000" dirty="0">
                <a:solidFill>
                  <a:srgbClr val="00B0F0"/>
                </a:solidFill>
                <a:latin typeface="Rockwell" panose="02060603020205020403" pitchFamily="18" charset="0"/>
              </a:rPr>
              <a:t> </a:t>
            </a:r>
            <a:r>
              <a:rPr lang="fr-FR" sz="3000" dirty="0" err="1">
                <a:solidFill>
                  <a:srgbClr val="00B0F0"/>
                </a:solidFill>
                <a:latin typeface="Rockwell" panose="02060603020205020403" pitchFamily="18" charset="0"/>
              </a:rPr>
              <a:t>renal</a:t>
            </a:r>
            <a:r>
              <a:rPr lang="fr-FR" sz="3000" dirty="0">
                <a:solidFill>
                  <a:srgbClr val="00B0F0"/>
                </a:solidFill>
                <a:latin typeface="Rockwell" panose="02060603020205020403" pitchFamily="18" charset="0"/>
              </a:rPr>
              <a:t> </a:t>
            </a:r>
            <a:r>
              <a:rPr lang="fr-FR" sz="3000" dirty="0" err="1" smtClean="0">
                <a:solidFill>
                  <a:srgbClr val="00B0F0"/>
                </a:solidFill>
                <a:latin typeface="Rockwell" panose="02060603020205020403" pitchFamily="18" charset="0"/>
              </a:rPr>
              <a:t>failure</a:t>
            </a:r>
            <a:r>
              <a:rPr lang="fr-FR" sz="300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, </a:t>
            </a:r>
            <a:r>
              <a:rPr lang="en-IN" sz="300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and </a:t>
            </a:r>
            <a:r>
              <a:rPr lang="en-IN" sz="3000" dirty="0">
                <a:solidFill>
                  <a:srgbClr val="00B0F0"/>
                </a:solidFill>
                <a:latin typeface="Rockwell" panose="02060603020205020403" pitchFamily="18" charset="0"/>
              </a:rPr>
              <a:t>skeletal fluorosis. </a:t>
            </a:r>
            <a:endParaRPr lang="en-IN" sz="3000" dirty="0" smtClean="0">
              <a:solidFill>
                <a:srgbClr val="00B0F0"/>
              </a:solidFill>
              <a:latin typeface="Rockwell" panose="02060603020205020403" pitchFamily="18" charset="0"/>
            </a:endParaRPr>
          </a:p>
          <a:p>
            <a:pPr algn="just"/>
            <a:r>
              <a:rPr lang="en-IN" sz="300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Removal </a:t>
            </a:r>
            <a:r>
              <a:rPr lang="en-IN" sz="3000" dirty="0">
                <a:solidFill>
                  <a:srgbClr val="00B0F0"/>
                </a:solidFill>
                <a:latin typeface="Rockwell" panose="02060603020205020403" pitchFamily="18" charset="0"/>
              </a:rPr>
              <a:t>of the primary cause </a:t>
            </a:r>
            <a:r>
              <a:rPr lang="en-IN" sz="300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early in </a:t>
            </a:r>
            <a:r>
              <a:rPr lang="en-IN" sz="3000" dirty="0">
                <a:solidFill>
                  <a:srgbClr val="00B0F0"/>
                </a:solidFill>
                <a:latin typeface="Rockwell" panose="02060603020205020403" pitchFamily="18" charset="0"/>
              </a:rPr>
              <a:t>the disease may correct the parathyroid dysfunction </a:t>
            </a:r>
            <a:r>
              <a:rPr lang="en-IN" sz="300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also but </a:t>
            </a:r>
            <a:r>
              <a:rPr lang="en-IN" sz="3000" dirty="0">
                <a:solidFill>
                  <a:srgbClr val="00B0F0"/>
                </a:solidFill>
                <a:latin typeface="Rockwell" panose="02060603020205020403" pitchFamily="18" charset="0"/>
              </a:rPr>
              <a:t>this is not invariably so. </a:t>
            </a:r>
            <a:endParaRPr lang="en-IN" sz="3000" dirty="0" smtClean="0">
              <a:solidFill>
                <a:srgbClr val="00B0F0"/>
              </a:solidFill>
              <a:latin typeface="Rockwell" panose="02060603020205020403" pitchFamily="18" charset="0"/>
            </a:endParaRPr>
          </a:p>
          <a:p>
            <a:pPr algn="just"/>
            <a:r>
              <a:rPr lang="en-IN" sz="300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Though</a:t>
            </a:r>
            <a:r>
              <a:rPr lang="en-IN" sz="3000" dirty="0">
                <a:solidFill>
                  <a:srgbClr val="00B0F0"/>
                </a:solidFill>
                <a:latin typeface="Rockwell" panose="02060603020205020403" pitchFamily="18" charset="0"/>
              </a:rPr>
              <a:t>, in the initial </a:t>
            </a:r>
            <a:r>
              <a:rPr lang="en-IN" sz="300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stages the </a:t>
            </a:r>
            <a:r>
              <a:rPr lang="en-IN" sz="3000" dirty="0" err="1">
                <a:solidFill>
                  <a:srgbClr val="00B0F0"/>
                </a:solidFill>
                <a:latin typeface="Rockwell" panose="02060603020205020403" pitchFamily="18" charset="0"/>
              </a:rPr>
              <a:t>parathyroids</a:t>
            </a:r>
            <a:r>
              <a:rPr lang="en-IN" sz="3000" dirty="0">
                <a:solidFill>
                  <a:srgbClr val="00B0F0"/>
                </a:solidFill>
                <a:latin typeface="Rockwell" panose="02060603020205020403" pitchFamily="18" charset="0"/>
              </a:rPr>
              <a:t> are stimulated by </a:t>
            </a:r>
            <a:r>
              <a:rPr lang="en-IN" sz="3000" dirty="0" err="1">
                <a:solidFill>
                  <a:srgbClr val="00B0F0"/>
                </a:solidFill>
                <a:latin typeface="Rockwell" panose="02060603020205020403" pitchFamily="18" charset="0"/>
              </a:rPr>
              <a:t>hypocalcemia</a:t>
            </a:r>
            <a:r>
              <a:rPr lang="en-IN" sz="3000" dirty="0">
                <a:solidFill>
                  <a:srgbClr val="00B0F0"/>
                </a:solidFill>
                <a:latin typeface="Rockwell" panose="02060603020205020403" pitchFamily="18" charset="0"/>
              </a:rPr>
              <a:t>, later </a:t>
            </a:r>
            <a:r>
              <a:rPr lang="en-IN" sz="300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on, the </a:t>
            </a:r>
            <a:r>
              <a:rPr lang="en-IN" sz="3000" dirty="0">
                <a:solidFill>
                  <a:srgbClr val="00B0F0"/>
                </a:solidFill>
                <a:latin typeface="Rockwell" panose="02060603020205020403" pitchFamily="18" charset="0"/>
              </a:rPr>
              <a:t>glands become autonomous because of the </a:t>
            </a:r>
            <a:r>
              <a:rPr lang="en-IN" sz="300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development of </a:t>
            </a:r>
            <a:r>
              <a:rPr lang="en-IN" sz="3000" dirty="0">
                <a:solidFill>
                  <a:srgbClr val="00B0F0"/>
                </a:solidFill>
                <a:latin typeface="Rockwell" panose="02060603020205020403" pitchFamily="18" charset="0"/>
              </a:rPr>
              <a:t>adenomas. This condition is known as </a:t>
            </a:r>
            <a:r>
              <a:rPr lang="en-IN" sz="3000" b="1" i="1" dirty="0">
                <a:solidFill>
                  <a:srgbClr val="7030A0"/>
                </a:solidFill>
                <a:latin typeface="Rockwell" panose="02060603020205020403" pitchFamily="18" charset="0"/>
              </a:rPr>
              <a:t>tertiary</a:t>
            </a:r>
          </a:p>
          <a:p>
            <a:pPr algn="just"/>
            <a:r>
              <a:rPr lang="en-IN" sz="3000" b="1" i="1" dirty="0">
                <a:solidFill>
                  <a:srgbClr val="7030A0"/>
                </a:solidFill>
                <a:latin typeface="Rockwell" panose="02060603020205020403" pitchFamily="18" charset="0"/>
              </a:rPr>
              <a:t>hyperparathyroidism.</a:t>
            </a:r>
            <a:endParaRPr lang="en-IN" sz="3000" dirty="0">
              <a:solidFill>
                <a:srgbClr val="7030A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775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1" i="1" dirty="0">
                <a:solidFill>
                  <a:srgbClr val="7030A0"/>
                </a:solidFill>
                <a:latin typeface="Rockwell" panose="02060603020205020403" pitchFamily="18" charset="0"/>
              </a:rPr>
              <a:t>Biochemical profile </a:t>
            </a:r>
            <a:r>
              <a:rPr lang="en-IN" sz="3000" dirty="0">
                <a:solidFill>
                  <a:srgbClr val="00B0F0"/>
                </a:solidFill>
                <a:latin typeface="Rockwell" panose="02060603020205020403" pitchFamily="18" charset="0"/>
              </a:rPr>
              <a:t>includes normal or low </a:t>
            </a:r>
            <a:r>
              <a:rPr lang="en-IN" sz="300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serum calcium </a:t>
            </a:r>
            <a:r>
              <a:rPr lang="en-IN" sz="3000" dirty="0">
                <a:solidFill>
                  <a:srgbClr val="00B0F0"/>
                </a:solidFill>
                <a:latin typeface="Rockwell" panose="02060603020205020403" pitchFamily="18" charset="0"/>
              </a:rPr>
              <a:t>with elevated serum phosphate. </a:t>
            </a:r>
            <a:endParaRPr lang="en-IN" sz="3000" dirty="0" smtClean="0">
              <a:solidFill>
                <a:srgbClr val="00B0F0"/>
              </a:solidFill>
              <a:latin typeface="Rockwell" panose="02060603020205020403" pitchFamily="18" charset="0"/>
            </a:endParaRPr>
          </a:p>
          <a:p>
            <a:pPr algn="just"/>
            <a:r>
              <a:rPr lang="en-IN" sz="300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In </a:t>
            </a:r>
            <a:r>
              <a:rPr lang="en-IN" sz="3000" dirty="0">
                <a:solidFill>
                  <a:srgbClr val="00B0F0"/>
                </a:solidFill>
                <a:latin typeface="Rockwell" panose="02060603020205020403" pitchFamily="18" charset="0"/>
              </a:rPr>
              <a:t>tertiary </a:t>
            </a:r>
            <a:r>
              <a:rPr lang="en-IN" sz="300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hyperparathyroidism, serum </a:t>
            </a:r>
            <a:r>
              <a:rPr lang="en-IN" sz="3000" dirty="0">
                <a:solidFill>
                  <a:srgbClr val="00B0F0"/>
                </a:solidFill>
                <a:latin typeface="Rockwell" panose="02060603020205020403" pitchFamily="18" charset="0"/>
              </a:rPr>
              <a:t>calcium may rise. </a:t>
            </a:r>
            <a:endParaRPr lang="en-IN" sz="3000" dirty="0" smtClean="0">
              <a:solidFill>
                <a:srgbClr val="00B0F0"/>
              </a:solidFill>
              <a:latin typeface="Rockwell" panose="02060603020205020403" pitchFamily="18" charset="0"/>
            </a:endParaRPr>
          </a:p>
          <a:p>
            <a:pPr algn="just"/>
            <a:r>
              <a:rPr lang="en-IN" sz="300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Bone changes are </a:t>
            </a:r>
            <a:r>
              <a:rPr lang="en-IN" sz="3000" dirty="0">
                <a:solidFill>
                  <a:srgbClr val="00B0F0"/>
                </a:solidFill>
                <a:latin typeface="Rockwell" panose="02060603020205020403" pitchFamily="18" charset="0"/>
              </a:rPr>
              <a:t>the result of excessive parathyroid activity and </a:t>
            </a:r>
            <a:r>
              <a:rPr lang="en-IN" sz="300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calcium deficiency</a:t>
            </a:r>
            <a:r>
              <a:rPr lang="en-IN" sz="3000" dirty="0">
                <a:solidFill>
                  <a:srgbClr val="00B0F0"/>
                </a:solidFill>
                <a:latin typeface="Rockwell" panose="02060603020205020403" pitchFamily="18" charset="0"/>
              </a:rPr>
              <a:t>. </a:t>
            </a:r>
            <a:endParaRPr lang="en-IN" sz="3000" dirty="0" smtClean="0">
              <a:solidFill>
                <a:srgbClr val="00B0F0"/>
              </a:solidFill>
              <a:latin typeface="Rockwell" panose="02060603020205020403" pitchFamily="18" charset="0"/>
            </a:endParaRPr>
          </a:p>
          <a:p>
            <a:pPr algn="just"/>
            <a:r>
              <a:rPr lang="en-IN" sz="300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Serum </a:t>
            </a:r>
            <a:r>
              <a:rPr lang="en-IN" sz="3000" dirty="0">
                <a:solidFill>
                  <a:srgbClr val="00B0F0"/>
                </a:solidFill>
                <a:latin typeface="Rockwell" panose="02060603020205020403" pitchFamily="18" charset="0"/>
              </a:rPr>
              <a:t>alkaline phosphatase is high.</a:t>
            </a:r>
          </a:p>
        </p:txBody>
      </p:sp>
    </p:spTree>
    <p:extLst>
      <p:ext uri="{BB962C8B-B14F-4D97-AF65-F5344CB8AC3E}">
        <p14:creationId xmlns:p14="http://schemas.microsoft.com/office/powerpoint/2010/main" val="1257554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53999"/>
            <a:ext cx="121920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Times New Roman" panose="02020603050405020304" pitchFamily="18" charset="0"/>
              </a:rPr>
              <a:t>When pathological </a:t>
            </a:r>
            <a:r>
              <a:rPr lang="en-IN" sz="3000" b="0" i="0" u="none" strike="noStrike" baseline="0" dirty="0" err="1" smtClean="0">
                <a:solidFill>
                  <a:srgbClr val="00B0F0"/>
                </a:solidFill>
                <a:latin typeface="Times New Roman" panose="02020603050405020304" pitchFamily="18" charset="0"/>
              </a:rPr>
              <a:t>hypersecretion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Times New Roman" panose="02020603050405020304" pitchFamily="18" charset="0"/>
              </a:rPr>
              <a:t> of PTH occurs</a:t>
            </a:r>
            <a:r>
              <a:rPr lang="en-IN" sz="3000" b="0" i="0" u="none" strike="noStrike" dirty="0" smtClean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Times New Roman" panose="02020603050405020304" pitchFamily="18" charset="0"/>
              </a:rPr>
              <a:t>persistently, it results in hyperparathyroidism.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It is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characterized by </a:t>
            </a:r>
          </a:p>
          <a:p>
            <a:pPr marL="1371600" lvl="2" indent="-457200" algn="just">
              <a:buFont typeface="Wingdings" panose="05000000000000000000" pitchFamily="2" charset="2"/>
              <a:buChar char="v"/>
            </a:pPr>
            <a:r>
              <a:rPr lang="en-IN" sz="3000" b="0" i="0" u="none" strike="noStrike" baseline="0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Hypercalcemia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, </a:t>
            </a:r>
          </a:p>
          <a:p>
            <a:pPr marL="1371600" lvl="2" indent="-457200" algn="just">
              <a:buFont typeface="Wingdings" panose="05000000000000000000" pitchFamily="2" charset="2"/>
              <a:buChar char="v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Hypophosphatemia,</a:t>
            </a:r>
          </a:p>
          <a:p>
            <a:pPr marL="1371600" lvl="2" indent="-457200" algn="just">
              <a:buFont typeface="Wingdings" panose="05000000000000000000" pitchFamily="2" charset="2"/>
              <a:buChar char="v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Metabolic Bone Disease, </a:t>
            </a:r>
          </a:p>
          <a:p>
            <a:pPr marL="1371600" lvl="2" indent="-457200" algn="just">
              <a:buFont typeface="Wingdings" panose="05000000000000000000" pitchFamily="2" charset="2"/>
              <a:buChar char="v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Recurrent Nephrolithiasis, </a:t>
            </a:r>
          </a:p>
          <a:p>
            <a:pPr marL="1371600" lvl="2" indent="-457200" algn="just">
              <a:buFont typeface="Wingdings" panose="05000000000000000000" pitchFamily="2" charset="2"/>
              <a:buChar char="v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Renal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Damage, </a:t>
            </a:r>
          </a:p>
          <a:p>
            <a:pPr marL="1371600" lvl="2" indent="-457200" algn="just">
              <a:buFont typeface="Wingdings" panose="05000000000000000000" pitchFamily="2" charset="2"/>
              <a:buChar char="v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Peptic Ulceration </a:t>
            </a:r>
          </a:p>
          <a:p>
            <a:pPr marL="1371600" lvl="2" indent="-457200" algn="just">
              <a:buFont typeface="Wingdings" panose="05000000000000000000" pitchFamily="2" charset="2"/>
              <a:buChar char="v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And </a:t>
            </a:r>
          </a:p>
          <a:p>
            <a:pPr marL="1371600" lvl="2" indent="-457200" algn="just">
              <a:buFont typeface="Wingdings" panose="05000000000000000000" pitchFamily="2" charset="2"/>
              <a:buChar char="v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Other Complications.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Times New Roman" panose="02020603050405020304" pitchFamily="18" charset="0"/>
              </a:rPr>
              <a:t>Adult</a:t>
            </a:r>
            <a:r>
              <a:rPr lang="en-IN" sz="3000" dirty="0" smtClean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Times New Roman" panose="02020603050405020304" pitchFamily="18" charset="0"/>
              </a:rPr>
              <a:t>women are more affected than men.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Times New Roman" panose="02020603050405020304" pitchFamily="18" charset="0"/>
              </a:rPr>
              <a:t>Peak incidence is in</a:t>
            </a:r>
            <a:r>
              <a:rPr lang="en-IN" sz="3000" b="0" i="0" u="none" strike="noStrike" dirty="0" smtClean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Times New Roman" panose="02020603050405020304" pitchFamily="18" charset="0"/>
              </a:rPr>
              <a:t>the sixth decade 2-3 times more in women. </a:t>
            </a:r>
            <a:endParaRPr lang="en-IN" sz="3000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599670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000" b="1" i="0" u="none" strike="noStrike" baseline="0" dirty="0" smtClean="0">
                <a:solidFill>
                  <a:srgbClr val="B11016"/>
                </a:solidFill>
                <a:latin typeface="Rockwell" panose="02060603020205020403" pitchFamily="18" charset="0"/>
              </a:rPr>
              <a:t>Primary Hyperparathyroidism</a:t>
            </a:r>
            <a:endParaRPr lang="en-IN" sz="30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359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Rarely primary</a:t>
            </a:r>
            <a:r>
              <a:rPr lang="en-IN" sz="3000" b="0" i="0" u="none" strike="noStrike" dirty="0" smtClean="0">
                <a:solidFill>
                  <a:srgbClr val="00B0F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hyperparathyroidism may occur in neonates.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A wide</a:t>
            </a:r>
            <a:r>
              <a:rPr lang="en-IN" sz="3000" b="0" i="0" u="none" strike="noStrike" dirty="0" smtClean="0">
                <a:solidFill>
                  <a:srgbClr val="00B0F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spectrum of severity ranging from an asymptomatic illness</a:t>
            </a:r>
          </a:p>
          <a:p>
            <a:pPr algn="just"/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	to fatal </a:t>
            </a:r>
            <a:r>
              <a:rPr lang="en-IN" sz="3000" b="0" i="0" u="none" strike="noStrike" baseline="0" dirty="0" err="1" smtClean="0">
                <a:solidFill>
                  <a:srgbClr val="00B0F0"/>
                </a:solidFill>
                <a:latin typeface="Rockwell" panose="02060603020205020403" pitchFamily="18" charset="0"/>
              </a:rPr>
              <a:t>hypercalcemic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 crisis may be seen.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Though hyperparathyroidism</a:t>
            </a:r>
            <a:r>
              <a:rPr lang="en-IN" sz="3000" b="0" i="0" u="none" strike="noStrike" dirty="0" smtClean="0">
                <a:solidFill>
                  <a:srgbClr val="00B0F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is one of the common endocrine disorders,</a:t>
            </a:r>
            <a:r>
              <a:rPr lang="en-IN" sz="3000" b="0" i="0" u="none" strike="noStrike" dirty="0" smtClean="0">
                <a:solidFill>
                  <a:srgbClr val="00B0F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many patients may remain asymptomatic.</a:t>
            </a:r>
          </a:p>
          <a:p>
            <a:r>
              <a:rPr lang="en-IN" sz="3000" b="1" i="1" dirty="0">
                <a:solidFill>
                  <a:srgbClr val="002060"/>
                </a:solidFill>
                <a:latin typeface="Rockwell" panose="02060603020205020403" pitchFamily="18" charset="0"/>
              </a:rPr>
              <a:t>Causes: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The main causes are:</a:t>
            </a:r>
          </a:p>
          <a:p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1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. Benign adenoma of one parathyroid gland seen </a:t>
            </a: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in 85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% of cases.</a:t>
            </a:r>
          </a:p>
          <a:p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2. Hyperplasia of all the parathyroid glands (15%) or</a:t>
            </a:r>
          </a:p>
          <a:p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3. Carcinoma of one of the glands (1%).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4247317"/>
            <a:ext cx="12192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In 85% of </a:t>
            </a:r>
            <a:r>
              <a:rPr lang="en-IN" sz="3000" b="0" i="1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cases 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the lesion is an </a:t>
            </a:r>
            <a:r>
              <a:rPr lang="en-IN" sz="3000" b="0" i="1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adenoma 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which may</a:t>
            </a:r>
            <a:r>
              <a:rPr lang="en-IN" sz="3000" b="0" i="0" u="none" strike="noStrike" dirty="0" smtClean="0">
                <a:solidFill>
                  <a:srgbClr val="00B0F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vary in weight from 0.5 to 5 g.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Histologically, the adenoma</a:t>
            </a:r>
            <a:r>
              <a:rPr lang="en-IN" sz="3000" b="0" i="0" u="none" strike="noStrike" dirty="0" smtClean="0">
                <a:solidFill>
                  <a:srgbClr val="00B0F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is composed of chief cells in the vast majority, but at times</a:t>
            </a:r>
            <a:r>
              <a:rPr lang="en-IN" sz="3000" b="0" i="0" u="none" strike="noStrike" dirty="0" smtClean="0">
                <a:solidFill>
                  <a:srgbClr val="00B0F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err="1" smtClean="0">
                <a:solidFill>
                  <a:srgbClr val="00B0F0"/>
                </a:solidFill>
                <a:latin typeface="Rockwell" panose="02060603020205020403" pitchFamily="18" charset="0"/>
              </a:rPr>
              <a:t>oxyphil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 cells or mixed cells may predominate. </a:t>
            </a:r>
            <a:endParaRPr lang="en-IN" sz="3000" dirty="0">
              <a:solidFill>
                <a:srgbClr val="00B0F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969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57577"/>
            <a:ext cx="121920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Adenomas</a:t>
            </a:r>
            <a:r>
              <a:rPr lang="en-IN" sz="3000" b="0" i="0" u="none" strike="noStrike" dirty="0" smtClean="0">
                <a:solidFill>
                  <a:srgbClr val="00B0F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remain well-encapsulated within a rim of normal tissue.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Ectopic foci for parathyroid adenomas include thymus,</a:t>
            </a:r>
            <a:r>
              <a:rPr lang="en-IN" sz="3000" b="0" i="0" u="none" strike="noStrike" dirty="0" smtClean="0">
                <a:solidFill>
                  <a:srgbClr val="00B0F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thyroid, pericardium or </a:t>
            </a:r>
            <a:r>
              <a:rPr lang="en-IN" sz="3000" b="0" i="0" u="none" strike="noStrike" baseline="0" dirty="0" err="1" smtClean="0">
                <a:solidFill>
                  <a:srgbClr val="00B0F0"/>
                </a:solidFill>
                <a:latin typeface="Rockwell" panose="02060603020205020403" pitchFamily="18" charset="0"/>
              </a:rPr>
              <a:t>retroesophageal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 space.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About 15% of cases are due to diffuse or nodular hyperplasia affecting all or most of the parathyroid glands.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Carcinoma is rare forming only about 1%. When present, it affects only one gland. The degree of malignancy is low.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Adenoma or carcinoma may be part of the multiple endocrine </a:t>
            </a:r>
            <a:r>
              <a:rPr lang="en-IN" sz="3000" dirty="0" err="1" smtClean="0">
                <a:solidFill>
                  <a:srgbClr val="00B0F0"/>
                </a:solidFill>
                <a:latin typeface="Rockwell" panose="02060603020205020403" pitchFamily="18" charset="0"/>
              </a:rPr>
              <a:t>neoplasia</a:t>
            </a:r>
            <a:r>
              <a:rPr lang="en-IN" sz="300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 syndromes.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MEN-1 (pituitary and pancreas) and MEN-11 (medullary carcinoma of thyroid and </a:t>
            </a:r>
            <a:r>
              <a:rPr lang="en-IN" sz="3000" dirty="0" err="1" smtClean="0">
                <a:solidFill>
                  <a:srgbClr val="00B0F0"/>
                </a:solidFill>
                <a:latin typeface="Rockwell" panose="02060603020205020403" pitchFamily="18" charset="0"/>
              </a:rPr>
              <a:t>pheochromocytomas</a:t>
            </a:r>
            <a:r>
              <a:rPr lang="en-IN" sz="300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) are genetically mediated autosomal dominant disorders.</a:t>
            </a:r>
            <a:endParaRPr lang="en-IN" sz="3000" dirty="0">
              <a:solidFill>
                <a:srgbClr val="00B0F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899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12192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000" b="1" i="0" u="none" strike="noStrike" baseline="0" dirty="0" smtClean="0">
                <a:solidFill>
                  <a:srgbClr val="034EA3"/>
                </a:solidFill>
                <a:latin typeface="Rockwell" panose="02060603020205020403" pitchFamily="18" charset="0"/>
              </a:rPr>
              <a:t>CLINICAL MANIFESTATIONS</a:t>
            </a:r>
          </a:p>
          <a:p>
            <a:endParaRPr lang="en-IN" sz="3000" b="1" dirty="0">
              <a:solidFill>
                <a:srgbClr val="034EA3"/>
              </a:solidFill>
              <a:latin typeface="Rockwell" panose="02060603020205020403" pitchFamily="18" charset="0"/>
            </a:endParaRPr>
          </a:p>
          <a:p>
            <a:endParaRPr lang="en-IN" sz="3000" b="1" i="0" u="none" strike="noStrike" baseline="0" dirty="0" smtClean="0">
              <a:solidFill>
                <a:srgbClr val="034EA3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1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Classic description of hyperparathyroidism is that it is a</a:t>
            </a:r>
            <a:r>
              <a:rPr lang="en-IN" sz="3000" b="0" i="1" u="none" strike="noStrike" dirty="0" smtClean="0">
                <a:solidFill>
                  <a:srgbClr val="00B0F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1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disease of bones, stones, abdominal groans and psychic</a:t>
            </a:r>
            <a:r>
              <a:rPr lang="en-IN" sz="3000" b="0" i="1" u="none" strike="noStrike" dirty="0" smtClean="0">
                <a:solidFill>
                  <a:srgbClr val="00B0F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1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moans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The symptoms may vary on</a:t>
            </a:r>
            <a:r>
              <a:rPr lang="en-IN" sz="3000" b="0" i="0" u="none" strike="noStrike" dirty="0" smtClean="0">
                <a:solidFill>
                  <a:srgbClr val="00B0F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err="1" smtClean="0">
                <a:solidFill>
                  <a:srgbClr val="00B0F0"/>
                </a:solidFill>
                <a:latin typeface="Rockwell" panose="02060603020205020403" pitchFamily="18" charset="0"/>
              </a:rPr>
              <a:t>hypercalcemia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, renal involvement, bone involvement or</a:t>
            </a:r>
            <a:r>
              <a:rPr lang="en-IN" sz="3000" b="0" i="0" u="none" strike="noStrike" dirty="0" smtClean="0">
                <a:solidFill>
                  <a:srgbClr val="00B0F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other complications.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Sometimes a tumour may be palpable</a:t>
            </a:r>
            <a:r>
              <a:rPr lang="en-IN" sz="3000" b="0" i="0" u="none" strike="noStrike" dirty="0" smtClean="0">
                <a:solidFill>
                  <a:srgbClr val="00B0F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in the neck or visualized </a:t>
            </a:r>
            <a:r>
              <a:rPr lang="en-IN" sz="3000" b="0" i="0" u="none" strike="noStrike" baseline="0" dirty="0" err="1" smtClean="0">
                <a:solidFill>
                  <a:srgbClr val="00B0F0"/>
                </a:solidFill>
                <a:latin typeface="Rockwell" panose="02060603020205020403" pitchFamily="18" charset="0"/>
              </a:rPr>
              <a:t>radiologically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 in the mediastinum</a:t>
            </a:r>
            <a:endParaRPr lang="en-IN" sz="3000" dirty="0">
              <a:solidFill>
                <a:srgbClr val="00B0F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584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1" u="none" strike="noStrike" baseline="0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Hypercalcemia</a:t>
            </a:r>
            <a:r>
              <a:rPr lang="en-IN" sz="3000" b="1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: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err="1" smtClean="0">
                <a:solidFill>
                  <a:srgbClr val="00B0F0"/>
                </a:solidFill>
                <a:latin typeface="Rockwell" panose="02060603020205020403" pitchFamily="18" charset="0"/>
              </a:rPr>
              <a:t>Hypercalcemia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 manifests in several ways.</a:t>
            </a:r>
          </a:p>
          <a:p>
            <a:pPr algn="just"/>
            <a:endParaRPr lang="en-IN" sz="3000" b="0" i="0" u="none" strike="noStrike" baseline="0" dirty="0" smtClean="0">
              <a:solidFill>
                <a:srgbClr val="00B0F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Common symptoms include </a:t>
            </a:r>
          </a:p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Lethargy, </a:t>
            </a:r>
          </a:p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Polyuria, </a:t>
            </a:r>
          </a:p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Polydipsia,</a:t>
            </a:r>
          </a:p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Drowsiness, </a:t>
            </a:r>
          </a:p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Confusion, </a:t>
            </a:r>
          </a:p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Weight Loss, </a:t>
            </a:r>
          </a:p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Generalized Muscle</a:t>
            </a:r>
            <a:r>
              <a:rPr lang="en-IN" sz="3000" b="0" i="0" u="none" strike="noStrike" dirty="0" smtClean="0">
                <a:solidFill>
                  <a:srgbClr val="00B0F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Weakness, </a:t>
            </a:r>
          </a:p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Hypertension </a:t>
            </a:r>
          </a:p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And </a:t>
            </a:r>
            <a:r>
              <a:rPr lang="en-IN" sz="3000" b="0" i="0" u="none" strike="noStrike" dirty="0" smtClean="0">
                <a:solidFill>
                  <a:srgbClr val="00B0F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Autonomic Dysfunction such</a:t>
            </a:r>
            <a:r>
              <a:rPr lang="en-IN" sz="3000" b="0" i="0" u="none" strike="noStrike" dirty="0" smtClean="0">
                <a:solidFill>
                  <a:srgbClr val="00B0F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as Anorexia, Uncontrolled Vomiting And Constipation.</a:t>
            </a:r>
          </a:p>
        </p:txBody>
      </p:sp>
    </p:spTree>
    <p:extLst>
      <p:ext uri="{BB962C8B-B14F-4D97-AF65-F5344CB8AC3E}">
        <p14:creationId xmlns:p14="http://schemas.microsoft.com/office/powerpoint/2010/main" val="1807039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02277"/>
            <a:ext cx="12192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Proximal muscle weakness may be prominent.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Severe</a:t>
            </a:r>
            <a:r>
              <a:rPr lang="en-IN" sz="3000" dirty="0">
                <a:solidFill>
                  <a:srgbClr val="00B0F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cases go into stupor and coma.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Long-standing </a:t>
            </a:r>
            <a:r>
              <a:rPr lang="en-IN" sz="3000" b="0" i="0" u="none" strike="noStrike" baseline="0" dirty="0" err="1" smtClean="0">
                <a:solidFill>
                  <a:srgbClr val="00B0F0"/>
                </a:solidFill>
                <a:latin typeface="Rockwell" panose="02060603020205020403" pitchFamily="18" charset="0"/>
              </a:rPr>
              <a:t>hypercalcemia</a:t>
            </a:r>
            <a:r>
              <a:rPr lang="en-IN" sz="3000" dirty="0">
                <a:solidFill>
                  <a:srgbClr val="00B0F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leads to metastatic calcification in the lungs, cornea,</a:t>
            </a:r>
            <a:r>
              <a:rPr lang="en-IN" sz="3000" b="0" i="0" u="none" strike="noStrike" dirty="0" smtClean="0">
                <a:solidFill>
                  <a:srgbClr val="00B0F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kidneys, blood vessels and other organs.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 The corneal</a:t>
            </a:r>
            <a:r>
              <a:rPr lang="en-IN" sz="3000" b="0" i="0" u="none" strike="noStrike" dirty="0" smtClean="0">
                <a:solidFill>
                  <a:srgbClr val="00B0F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lesion is </a:t>
            </a:r>
            <a:r>
              <a:rPr lang="en-IN" sz="3000" b="0" i="1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band </a:t>
            </a:r>
            <a:r>
              <a:rPr lang="en-IN" sz="3000" b="0" i="1" u="none" strike="noStrike" baseline="0" dirty="0" err="1" smtClean="0">
                <a:solidFill>
                  <a:srgbClr val="00B0F0"/>
                </a:solidFill>
                <a:latin typeface="Rockwell" panose="02060603020205020403" pitchFamily="18" charset="0"/>
              </a:rPr>
              <a:t>keratopathy</a:t>
            </a:r>
            <a:r>
              <a:rPr lang="en-IN" sz="3000" b="0" i="1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in which calcium deposition</a:t>
            </a:r>
            <a:r>
              <a:rPr lang="en-IN" sz="3000" b="0" i="0" u="none" strike="noStrike" dirty="0" smtClean="0">
                <a:solidFill>
                  <a:srgbClr val="00B0F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is best demonstrated by slit lamp examination.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Cardiac</a:t>
            </a:r>
            <a:r>
              <a:rPr lang="en-IN" sz="3000" dirty="0">
                <a:solidFill>
                  <a:srgbClr val="00B0F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dysfunction occurs.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Ventricular systole is shortened.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Electrocardiogram shows shortened QT interval and other</a:t>
            </a:r>
            <a:r>
              <a:rPr lang="en-IN" sz="3000" b="0" i="0" u="none" strike="noStrike" dirty="0" smtClean="0">
                <a:solidFill>
                  <a:srgbClr val="00B0F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non-specific changes.</a:t>
            </a:r>
            <a:endParaRPr lang="en-IN" sz="3000" dirty="0">
              <a:solidFill>
                <a:srgbClr val="00B0F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752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60609"/>
            <a:ext cx="121920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1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Skeletal manifestations: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err="1" smtClean="0">
                <a:solidFill>
                  <a:srgbClr val="00B0F0"/>
                </a:solidFill>
                <a:latin typeface="Rockwell" panose="02060603020205020403" pitchFamily="18" charset="0"/>
              </a:rPr>
              <a:t>Osteitis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err="1" smtClean="0">
                <a:solidFill>
                  <a:srgbClr val="00B0F0"/>
                </a:solidFill>
                <a:latin typeface="Rockwell" panose="02060603020205020403" pitchFamily="18" charset="0"/>
              </a:rPr>
              <a:t>fibrosa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err="1" smtClean="0">
                <a:solidFill>
                  <a:srgbClr val="00B0F0"/>
                </a:solidFill>
                <a:latin typeface="Rockwell" panose="02060603020205020403" pitchFamily="18" charset="0"/>
              </a:rPr>
              <a:t>cystica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 or diffuse</a:t>
            </a:r>
            <a:r>
              <a:rPr lang="en-IN" sz="3000" b="0" i="0" u="none" strike="noStrike" dirty="0" smtClean="0">
                <a:solidFill>
                  <a:srgbClr val="00B0F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loss of bone tissue such as osteoporosis or </a:t>
            </a:r>
            <a:r>
              <a:rPr lang="en-IN" sz="3000" b="0" i="0" u="none" strike="noStrike" baseline="0" dirty="0" err="1" smtClean="0">
                <a:solidFill>
                  <a:srgbClr val="00B0F0"/>
                </a:solidFill>
                <a:latin typeface="Rockwell" panose="02060603020205020403" pitchFamily="18" charset="0"/>
              </a:rPr>
              <a:t>osteomalacia</a:t>
            </a:r>
            <a:r>
              <a:rPr lang="en-IN" sz="3000" dirty="0">
                <a:solidFill>
                  <a:srgbClr val="00B0F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may occur.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1" u="none" strike="noStrike" baseline="0" dirty="0" err="1" smtClean="0">
                <a:solidFill>
                  <a:srgbClr val="00B050"/>
                </a:solidFill>
                <a:latin typeface="Rockwell" panose="02060603020205020403" pitchFamily="18" charset="0"/>
              </a:rPr>
              <a:t>Osteitis</a:t>
            </a:r>
            <a:r>
              <a:rPr lang="en-IN" sz="3000" b="1" u="none" strike="noStrike" baseline="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 </a:t>
            </a:r>
            <a:r>
              <a:rPr lang="en-IN" sz="3000" b="1" u="none" strike="noStrike" baseline="0" dirty="0" err="1" smtClean="0">
                <a:solidFill>
                  <a:srgbClr val="00B050"/>
                </a:solidFill>
                <a:latin typeface="Rockwell" panose="02060603020205020403" pitchFamily="18" charset="0"/>
              </a:rPr>
              <a:t>fibrosa</a:t>
            </a:r>
            <a:r>
              <a:rPr lang="en-IN" sz="3000" b="1" u="none" strike="noStrike" baseline="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 </a:t>
            </a:r>
            <a:r>
              <a:rPr lang="en-IN" sz="3000" b="1" u="none" strike="noStrike" baseline="0" dirty="0" err="1" smtClean="0">
                <a:solidFill>
                  <a:srgbClr val="00B050"/>
                </a:solidFill>
                <a:latin typeface="Rockwell" panose="02060603020205020403" pitchFamily="18" charset="0"/>
              </a:rPr>
              <a:t>cystica</a:t>
            </a:r>
            <a:r>
              <a:rPr lang="en-IN" sz="3000" b="1" u="none" strike="noStrike" baseline="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is accompanied by</a:t>
            </a:r>
            <a:r>
              <a:rPr lang="en-IN" sz="3000" b="0" i="0" u="none" strike="noStrike" dirty="0" smtClean="0">
                <a:solidFill>
                  <a:srgbClr val="00B05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severe localized bone pain, marked deformities, and</a:t>
            </a:r>
            <a:r>
              <a:rPr lang="en-IN" sz="3000" b="0" i="0" u="none" strike="noStrike" dirty="0" smtClean="0">
                <a:solidFill>
                  <a:srgbClr val="00B05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pathological fractures. In </a:t>
            </a:r>
            <a:r>
              <a:rPr lang="en-IN" sz="3000" b="0" i="0" u="none" strike="noStrike" baseline="0" dirty="0" err="1" smtClean="0">
                <a:solidFill>
                  <a:srgbClr val="00B050"/>
                </a:solidFill>
                <a:latin typeface="Rockwell" panose="02060603020205020403" pitchFamily="18" charset="0"/>
              </a:rPr>
              <a:t>osteitis</a:t>
            </a:r>
            <a:r>
              <a:rPr lang="en-IN" sz="3000" b="0" i="0" u="none" strike="noStrike" baseline="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err="1" smtClean="0">
                <a:solidFill>
                  <a:srgbClr val="00B050"/>
                </a:solidFill>
                <a:latin typeface="Rockwell" panose="02060603020205020403" pitchFamily="18" charset="0"/>
              </a:rPr>
              <a:t>fibrosa</a:t>
            </a:r>
            <a:r>
              <a:rPr lang="en-IN" sz="3000" b="0" i="0" u="none" strike="noStrike" baseline="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, the bone</a:t>
            </a:r>
            <a:r>
              <a:rPr lang="en-IN" sz="3000" b="0" i="0" u="none" strike="noStrike" dirty="0" smtClean="0">
                <a:solidFill>
                  <a:srgbClr val="00B05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err="1" smtClean="0">
                <a:solidFill>
                  <a:srgbClr val="00B050"/>
                </a:solidFill>
                <a:latin typeface="Rockwell" panose="02060603020205020403" pitchFamily="18" charset="0"/>
              </a:rPr>
              <a:t>trabeculae</a:t>
            </a:r>
            <a:r>
              <a:rPr lang="en-IN" sz="3000" b="0" i="0" u="none" strike="noStrike" baseline="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 are reduced. There is increase in multinucleated</a:t>
            </a:r>
            <a:r>
              <a:rPr lang="en-IN" sz="3000" b="0" i="0" u="none" strike="noStrike" dirty="0" smtClean="0">
                <a:solidFill>
                  <a:srgbClr val="00B05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osteoclasts and </a:t>
            </a:r>
            <a:r>
              <a:rPr lang="en-IN" sz="3000" b="0" i="0" u="none" strike="noStrike" baseline="0" dirty="0" err="1" smtClean="0">
                <a:solidFill>
                  <a:srgbClr val="00B050"/>
                </a:solidFill>
                <a:latin typeface="Rockwell" panose="02060603020205020403" pitchFamily="18" charset="0"/>
              </a:rPr>
              <a:t>fibrovascular</a:t>
            </a:r>
            <a:r>
              <a:rPr lang="en-IN" sz="3000" b="0" i="0" u="none" strike="noStrike" baseline="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 tissue. Radiological</a:t>
            </a:r>
            <a:r>
              <a:rPr lang="en-IN" sz="3000" b="0" i="0" u="none" strike="noStrike" dirty="0" smtClean="0">
                <a:solidFill>
                  <a:srgbClr val="00B05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abnormalities of bone include </a:t>
            </a:r>
            <a:r>
              <a:rPr lang="en-IN" sz="3000" b="0" i="0" u="none" strike="noStrike" baseline="0" dirty="0" err="1" smtClean="0">
                <a:solidFill>
                  <a:srgbClr val="00B050"/>
                </a:solidFill>
                <a:latin typeface="Rockwell" panose="02060603020205020403" pitchFamily="18" charset="0"/>
              </a:rPr>
              <a:t>subperiosteal</a:t>
            </a:r>
            <a:r>
              <a:rPr lang="en-IN" sz="3000" b="0" i="0" u="none" strike="noStrike" baseline="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 erosion of</a:t>
            </a:r>
            <a:r>
              <a:rPr lang="en-IN" sz="3000" b="0" i="0" u="none" strike="noStrike" dirty="0" smtClean="0">
                <a:solidFill>
                  <a:srgbClr val="00B05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cortical bone, demineralization, local destructive lesions</a:t>
            </a:r>
            <a:r>
              <a:rPr lang="en-IN" sz="3000" b="0" i="0" u="none" strike="noStrike" dirty="0" smtClean="0">
                <a:solidFill>
                  <a:srgbClr val="00B05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such as cystic changes—</a:t>
            </a:r>
            <a:r>
              <a:rPr lang="en-IN" sz="3000" b="0" i="1" u="none" strike="noStrike" baseline="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(bone cysts and brown tumours)</a:t>
            </a:r>
            <a:r>
              <a:rPr lang="en-IN" sz="3000" b="0" i="1" u="none" strike="noStrike" dirty="0" smtClean="0">
                <a:solidFill>
                  <a:srgbClr val="00B05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and calcification of fibrocartilage.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The phalanges show </a:t>
            </a:r>
            <a:r>
              <a:rPr lang="en-IN" sz="300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loss </a:t>
            </a:r>
            <a:r>
              <a:rPr lang="en-IN" sz="3000" dirty="0">
                <a:solidFill>
                  <a:srgbClr val="00B0F0"/>
                </a:solidFill>
                <a:latin typeface="Rockwell" panose="02060603020205020403" pitchFamily="18" charset="0"/>
              </a:rPr>
              <a:t>of bone tuft and </a:t>
            </a:r>
            <a:r>
              <a:rPr lang="en-IN" sz="3000" dirty="0" err="1">
                <a:solidFill>
                  <a:srgbClr val="00B0F0"/>
                </a:solidFill>
                <a:latin typeface="Rockwell" panose="02060603020205020403" pitchFamily="18" charset="0"/>
              </a:rPr>
              <a:t>subperiosteal</a:t>
            </a:r>
            <a:r>
              <a:rPr lang="en-IN" sz="3000" dirty="0">
                <a:solidFill>
                  <a:srgbClr val="00B0F0"/>
                </a:solidFill>
                <a:latin typeface="Rockwell" panose="02060603020205020403" pitchFamily="18" charset="0"/>
              </a:rPr>
              <a:t> erosions, and these </a:t>
            </a:r>
            <a:r>
              <a:rPr lang="en-IN" sz="300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are diagnostic</a:t>
            </a:r>
            <a:r>
              <a:rPr lang="en-IN" sz="3000" dirty="0">
                <a:solidFill>
                  <a:srgbClr val="00B0F0"/>
                </a:solidFill>
                <a:latin typeface="Rockwell" panose="02060603020205020403" pitchFamily="18" charset="0"/>
              </a:rPr>
              <a:t>. </a:t>
            </a:r>
            <a:endParaRPr lang="en-IN" sz="3000" dirty="0" smtClean="0">
              <a:solidFill>
                <a:srgbClr val="00B0F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557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B0F0"/>
                </a:solidFill>
                <a:latin typeface="Rockwell" panose="02060603020205020403" pitchFamily="18" charset="0"/>
              </a:rPr>
              <a:t>Acromioclavicular joints, </a:t>
            </a:r>
            <a:r>
              <a:rPr lang="en-IN" sz="3000" dirty="0" err="1">
                <a:solidFill>
                  <a:srgbClr val="00B0F0"/>
                </a:solidFill>
                <a:latin typeface="Rockwell" panose="02060603020205020403" pitchFamily="18" charset="0"/>
              </a:rPr>
              <a:t>symphysis</a:t>
            </a:r>
            <a:r>
              <a:rPr lang="en-IN" sz="3000" dirty="0">
                <a:solidFill>
                  <a:srgbClr val="00B0F0"/>
                </a:solidFill>
                <a:latin typeface="Rockwell" panose="02060603020205020403" pitchFamily="18" charset="0"/>
              </a:rPr>
              <a:t> pubis </a:t>
            </a:r>
            <a:r>
              <a:rPr lang="en-IN" sz="300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and sacroiliac </a:t>
            </a:r>
            <a:r>
              <a:rPr lang="en-IN" sz="3000" dirty="0">
                <a:solidFill>
                  <a:srgbClr val="00B0F0"/>
                </a:solidFill>
                <a:latin typeface="Rockwell" panose="02060603020205020403" pitchFamily="18" charset="0"/>
              </a:rPr>
              <a:t>joints also show similar changes. </a:t>
            </a:r>
            <a:endParaRPr lang="en-IN" sz="3000" dirty="0" smtClean="0">
              <a:solidFill>
                <a:srgbClr val="00B0F0"/>
              </a:solidFill>
              <a:latin typeface="Rockwell" panose="02060603020205020403" pitchFamily="18" charset="0"/>
            </a:endParaRP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Osteopenia is </a:t>
            </a:r>
            <a:r>
              <a:rPr lang="en-IN" sz="3000" dirty="0">
                <a:solidFill>
                  <a:srgbClr val="00B0F0"/>
                </a:solidFill>
                <a:latin typeface="Rockwell" panose="02060603020205020403" pitchFamily="18" charset="0"/>
              </a:rPr>
              <a:t>seen characteristically as punched out and mottled </a:t>
            </a:r>
            <a:r>
              <a:rPr lang="en-IN" sz="300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areas in </a:t>
            </a:r>
            <a:r>
              <a:rPr lang="en-IN" sz="3000" dirty="0">
                <a:solidFill>
                  <a:srgbClr val="00B0F0"/>
                </a:solidFill>
                <a:latin typeface="Rockwell" panose="02060603020205020403" pitchFamily="18" charset="0"/>
              </a:rPr>
              <a:t>the skull </a:t>
            </a:r>
            <a:r>
              <a:rPr lang="en-IN" sz="3000" b="1" i="1" dirty="0">
                <a:solidFill>
                  <a:srgbClr val="00B0F0"/>
                </a:solidFill>
                <a:latin typeface="Rockwell" panose="02060603020205020403" pitchFamily="18" charset="0"/>
              </a:rPr>
              <a:t>(pepper pot skull)</a:t>
            </a:r>
            <a:r>
              <a:rPr lang="en-IN" sz="3000" i="1" dirty="0">
                <a:solidFill>
                  <a:srgbClr val="00B0F0"/>
                </a:solidFill>
                <a:latin typeface="Rockwell" panose="02060603020205020403" pitchFamily="18" charset="0"/>
              </a:rPr>
              <a:t>. </a:t>
            </a:r>
            <a:endParaRPr lang="en-IN" sz="3000" i="1" dirty="0" smtClean="0">
              <a:solidFill>
                <a:srgbClr val="00B0F0"/>
              </a:solidFill>
              <a:latin typeface="Rockwell" panose="02060603020205020403" pitchFamily="18" charset="0"/>
            </a:endParaRP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The </a:t>
            </a:r>
            <a:r>
              <a:rPr lang="en-IN" sz="3000" dirty="0">
                <a:solidFill>
                  <a:srgbClr val="00B0F0"/>
                </a:solidFill>
                <a:latin typeface="Rockwell" panose="02060603020205020403" pitchFamily="18" charset="0"/>
              </a:rPr>
              <a:t>lamina </a:t>
            </a:r>
            <a:r>
              <a:rPr lang="en-IN" sz="3000" dirty="0" err="1">
                <a:solidFill>
                  <a:srgbClr val="00B0F0"/>
                </a:solidFill>
                <a:latin typeface="Rockwell" panose="02060603020205020403" pitchFamily="18" charset="0"/>
              </a:rPr>
              <a:t>dura</a:t>
            </a:r>
            <a:r>
              <a:rPr lang="en-IN" sz="3000" dirty="0">
                <a:solidFill>
                  <a:srgbClr val="00B0F0"/>
                </a:solidFill>
                <a:latin typeface="Rockwell" panose="02060603020205020403" pitchFamily="18" charset="0"/>
              </a:rPr>
              <a:t> of </a:t>
            </a:r>
            <a:r>
              <a:rPr lang="en-IN" sz="300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the teeth </a:t>
            </a:r>
            <a:r>
              <a:rPr lang="en-IN" sz="3000" dirty="0">
                <a:solidFill>
                  <a:srgbClr val="00B0F0"/>
                </a:solidFill>
                <a:latin typeface="Rockwell" panose="02060603020205020403" pitchFamily="18" charset="0"/>
              </a:rPr>
              <a:t>is lost. </a:t>
            </a:r>
            <a:endParaRPr lang="en-IN" sz="3000" dirty="0" smtClean="0">
              <a:solidFill>
                <a:srgbClr val="00B0F0"/>
              </a:solidFill>
              <a:latin typeface="Rockwell" panose="02060603020205020403" pitchFamily="18" charset="0"/>
            </a:endParaRP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Joints </a:t>
            </a:r>
            <a:r>
              <a:rPr lang="en-IN" sz="3000" dirty="0">
                <a:solidFill>
                  <a:srgbClr val="00B0F0"/>
                </a:solidFill>
                <a:latin typeface="Rockwell" panose="02060603020205020403" pitchFamily="18" charset="0"/>
              </a:rPr>
              <a:t>may show </a:t>
            </a:r>
            <a:r>
              <a:rPr lang="en-IN" sz="3000" dirty="0" err="1">
                <a:solidFill>
                  <a:srgbClr val="00B0F0"/>
                </a:solidFill>
                <a:latin typeface="Rockwell" panose="02060603020205020403" pitchFamily="18" charset="0"/>
              </a:rPr>
              <a:t>chondrocalcinosis</a:t>
            </a:r>
            <a:r>
              <a:rPr lang="en-IN" sz="3000" dirty="0">
                <a:solidFill>
                  <a:srgbClr val="00B0F0"/>
                </a:solidFill>
                <a:latin typeface="Rockwell" panose="02060603020205020403" pitchFamily="18" charset="0"/>
              </a:rPr>
              <a:t> </a:t>
            </a:r>
            <a:r>
              <a:rPr lang="en-IN" sz="300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and degenerative </a:t>
            </a:r>
            <a:r>
              <a:rPr lang="en-IN" sz="3000" dirty="0">
                <a:solidFill>
                  <a:srgbClr val="00B0F0"/>
                </a:solidFill>
                <a:latin typeface="Rockwell" panose="02060603020205020403" pitchFamily="18" charset="0"/>
              </a:rPr>
              <a:t>changes.</a:t>
            </a:r>
          </a:p>
        </p:txBody>
      </p:sp>
    </p:spTree>
    <p:extLst>
      <p:ext uri="{BB962C8B-B14F-4D97-AF65-F5344CB8AC3E}">
        <p14:creationId xmlns:p14="http://schemas.microsoft.com/office/powerpoint/2010/main" val="2118299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1003</Words>
  <Application>Microsoft Office PowerPoint</Application>
  <PresentationFormat>Widescreen</PresentationFormat>
  <Paragraphs>146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Rockwell</vt:lpstr>
      <vt:lpstr>Times New Roman</vt:lpstr>
      <vt:lpstr>Wingdings</vt:lpstr>
      <vt:lpstr>Office Theme</vt:lpstr>
      <vt:lpstr>Disorders of Parathyroid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Disorders of Parathyroid</dc:title>
  <dc:creator>Microsoft account</dc:creator>
  <cp:lastModifiedBy>Microsoft account</cp:lastModifiedBy>
  <cp:revision>7</cp:revision>
  <dcterms:created xsi:type="dcterms:W3CDTF">2020-05-11T06:34:53Z</dcterms:created>
  <dcterms:modified xsi:type="dcterms:W3CDTF">2020-06-05T16:13:19Z</dcterms:modified>
</cp:coreProperties>
</file>